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0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11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lose-up of wild plants growing between rocks"/>
          <p:cNvSpPr/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Large rock formation under dark clouds with a dirt road in the foreground"/>
          <p:cNvSpPr/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Close-up of a wild plant growing between lava rocks"/>
          <p:cNvSpPr/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waterfall surrounded by a green rocky landscape"/>
          <p:cNvSpPr/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reen, hilly landscape"/>
          <p:cNvSpPr/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Moss-covered rocks"/>
          <p:cNvSpPr/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Large rock formation under dark clouds with a dirt road in the foreground"/>
          <p:cNvSpPr/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7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2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3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hyperlink" Target="http://yougile.com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(c) 2025. All rights reserved.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(c) 2025. All rights reserved.</a:t>
            </a:r>
          </a:p>
        </p:txBody>
      </p:sp>
      <p:sp>
        <p:nvSpPr>
          <p:cNvPr id="172" name="Dream-Team Inc."/>
          <p:cNvSpPr txBox="1"/>
          <p:nvPr>
            <p:ph type="ctrTitle"/>
          </p:nvPr>
        </p:nvSpPr>
        <p:spPr>
          <a:xfrm>
            <a:off x="1206498" y="710782"/>
            <a:ext cx="21971004" cy="218994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defRPr>
            </a:lvl1pPr>
          </a:lstStyle>
          <a:p>
            <a:pPr/>
            <a:r>
              <a:t>Dream-Team Inc.</a:t>
            </a:r>
          </a:p>
        </p:txBody>
      </p:sp>
      <p:sp>
        <p:nvSpPr>
          <p:cNvPr id="173" name="Команда:…"/>
          <p:cNvSpPr txBox="1"/>
          <p:nvPr>
            <p:ph type="subTitle" sz="half" idx="1"/>
          </p:nvPr>
        </p:nvSpPr>
        <p:spPr>
          <a:xfrm>
            <a:off x="1206500" y="3310525"/>
            <a:ext cx="21971000" cy="5791341"/>
          </a:xfrm>
          <a:prstGeom prst="rect">
            <a:avLst/>
          </a:prstGeom>
        </p:spPr>
        <p:txBody>
          <a:bodyPr/>
          <a:lstStyle/>
          <a:p>
            <a:pPr/>
            <a:r>
              <a:t>Команда:</a:t>
            </a:r>
          </a:p>
          <a:p>
            <a:pPr/>
            <a:r>
              <a:t>Михаил Скляр</a:t>
            </a:r>
          </a:p>
          <a:p>
            <a:pPr/>
          </a:p>
          <a:p>
            <a:pPr/>
            <a:r>
              <a:t>Артур Енгаличев</a:t>
            </a:r>
          </a:p>
          <a:p>
            <a:pPr/>
            <a:r>
              <a:t>Сергей Талаев</a:t>
            </a:r>
          </a:p>
          <a:p>
            <a:pPr/>
            <a:r>
              <a:t>Тимур Ганеев</a:t>
            </a:r>
          </a:p>
        </p:txBody>
      </p:sp>
      <p:pic>
        <p:nvPicPr>
          <p:cNvPr id="174" name="pngegg.png" descr="pnge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6758742" y="7417317"/>
            <a:ext cx="7711920" cy="6282667"/>
          </a:xfrm>
          <a:prstGeom prst="rect">
            <a:avLst/>
          </a:prstGeom>
          <a:ln w="12700">
            <a:miter lim="400000"/>
          </a:ln>
          <a:effectLst>
            <a:reflection blurRad="0" stA="10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Rectangle"/>
          <p:cNvSpPr/>
          <p:nvPr/>
        </p:nvSpPr>
        <p:spPr>
          <a:xfrm>
            <a:off x="-427448" y="-839323"/>
            <a:ext cx="25238896" cy="5135242"/>
          </a:xfrm>
          <a:prstGeom prst="rect">
            <a:avLst/>
          </a:prstGeom>
          <a:solidFill>
            <a:schemeClr val="accent5">
              <a:satOff val="7111"/>
              <a:lumOff val="-23755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7" name="Rectangle"/>
          <p:cNvSpPr/>
          <p:nvPr/>
        </p:nvSpPr>
        <p:spPr>
          <a:xfrm>
            <a:off x="-427448" y="4286561"/>
            <a:ext cx="25238896" cy="5135243"/>
          </a:xfrm>
          <a:prstGeom prst="rect">
            <a:avLst/>
          </a:prstGeom>
          <a:solidFill>
            <a:schemeClr val="accent1">
              <a:hueOff val="381599"/>
              <a:lumOff val="-17182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8" name="Business"/>
          <p:cNvSpPr txBox="1"/>
          <p:nvPr/>
        </p:nvSpPr>
        <p:spPr>
          <a:xfrm>
            <a:off x="854729" y="5263625"/>
            <a:ext cx="22674541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259" name="Presentation"/>
          <p:cNvSpPr txBox="1"/>
          <p:nvPr/>
        </p:nvSpPr>
        <p:spPr>
          <a:xfrm>
            <a:off x="2429713" y="540222"/>
            <a:ext cx="19524574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Presentation</a:t>
            </a:r>
          </a:p>
        </p:txBody>
      </p:sp>
      <p:sp>
        <p:nvSpPr>
          <p:cNvPr id="260" name="Data"/>
          <p:cNvSpPr txBox="1"/>
          <p:nvPr/>
        </p:nvSpPr>
        <p:spPr>
          <a:xfrm>
            <a:off x="8769134" y="9979394"/>
            <a:ext cx="6586120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261" name="ActionContext…"/>
          <p:cNvSpPr txBox="1"/>
          <p:nvPr/>
        </p:nvSpPr>
        <p:spPr>
          <a:xfrm>
            <a:off x="15032776" y="4090566"/>
            <a:ext cx="8498930" cy="2804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ActionContext</a:t>
            </a:r>
          </a:p>
          <a:p>
            <a:pPr>
              <a:defRPr sz="3100"/>
            </a:pPr>
            <a:r>
              <a:t>public void setStrategy(ActionStrategy strategy)</a:t>
            </a:r>
          </a:p>
          <a:p>
            <a:pPr>
              <a:defRPr sz="3100"/>
            </a:pPr>
            <a:r>
              <a:t>public void perform()</a:t>
            </a:r>
          </a:p>
        </p:txBody>
      </p:sp>
      <p:sp>
        <p:nvSpPr>
          <p:cNvPr id="262" name="ActionStrategy"/>
          <p:cNvSpPr txBox="1"/>
          <p:nvPr/>
        </p:nvSpPr>
        <p:spPr>
          <a:xfrm>
            <a:off x="6250871" y="4092082"/>
            <a:ext cx="4144367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ActionStrategy</a:t>
            </a:r>
          </a:p>
        </p:txBody>
      </p:sp>
      <p:sp>
        <p:nvSpPr>
          <p:cNvPr id="263" name="EmployeeOperationStrategy…"/>
          <p:cNvSpPr txBox="1"/>
          <p:nvPr/>
        </p:nvSpPr>
        <p:spPr>
          <a:xfrm>
            <a:off x="207631" y="5932145"/>
            <a:ext cx="8241488" cy="2661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EmployeeOperationStrategy</a:t>
            </a:r>
          </a:p>
          <a:p>
            <a:pPr marL="355599" indent="-355599">
              <a:buSzPct val="123000"/>
              <a:buChar char="-"/>
              <a:defRPr sz="2600"/>
            </a:pPr>
            <a:r>
              <a:t>CustomLinkedList&lt;Employee&gt; inputData</a:t>
            </a:r>
          </a:p>
          <a:p>
            <a:pPr marL="355599" indent="-355599">
              <a:buSzPct val="123000"/>
              <a:buChar char="-"/>
              <a:defRPr sz="2600"/>
            </a:pPr>
            <a:r>
              <a:t>Consumer&lt;CustomLinkedList&lt;Employee&gt;&gt; callback</a:t>
            </a:r>
          </a:p>
        </p:txBody>
      </p:sp>
      <p:sp>
        <p:nvSpPr>
          <p:cNvPr id="264" name="Line"/>
          <p:cNvSpPr/>
          <p:nvPr/>
        </p:nvSpPr>
        <p:spPr>
          <a:xfrm flipV="1">
            <a:off x="7228287" y="5012933"/>
            <a:ext cx="1" cy="80679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5" name="ExitStrategy"/>
          <p:cNvSpPr txBox="1"/>
          <p:nvPr/>
        </p:nvSpPr>
        <p:spPr>
          <a:xfrm>
            <a:off x="9232020" y="5967867"/>
            <a:ext cx="342138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ExitStrategy</a:t>
            </a:r>
          </a:p>
        </p:txBody>
      </p:sp>
      <p:sp>
        <p:nvSpPr>
          <p:cNvPr id="266" name="Line"/>
          <p:cNvSpPr/>
          <p:nvPr/>
        </p:nvSpPr>
        <p:spPr>
          <a:xfrm flipV="1">
            <a:off x="9780489" y="5012933"/>
            <a:ext cx="1" cy="80679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7" name="Line"/>
          <p:cNvSpPr/>
          <p:nvPr/>
        </p:nvSpPr>
        <p:spPr>
          <a:xfrm flipV="1">
            <a:off x="4328374" y="8815485"/>
            <a:ext cx="1" cy="80679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8" name="…"/>
          <p:cNvSpPr txBox="1"/>
          <p:nvPr/>
        </p:nvSpPr>
        <p:spPr>
          <a:xfrm>
            <a:off x="3966424" y="9625433"/>
            <a:ext cx="72390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…</a:t>
            </a:r>
          </a:p>
        </p:txBody>
      </p:sp>
      <p:pic>
        <p:nvPicPr>
          <p:cNvPr id="269" name="pngegg.png" descr="pnge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8280493" y="8581942"/>
            <a:ext cx="6586120" cy="5365512"/>
          </a:xfrm>
          <a:prstGeom prst="rect">
            <a:avLst/>
          </a:prstGeom>
          <a:ln w="12700">
            <a:miter lim="400000"/>
          </a:ln>
          <a:effectLst>
            <a:reflection blurRad="0" stA="100000" stPos="0" endA="0" endPos="40000" dist="0" dir="5400000" fadeDir="5400000" sx="100000" sy="-100000" kx="0" ky="0" algn="bl" rotWithShape="0"/>
          </a:effectLst>
        </p:spPr>
      </p:pic>
      <p:pic>
        <p:nvPicPr>
          <p:cNvPr id="270" name="pngegg.png" descr="pnge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 rot="10800000">
            <a:off x="-316657" y="-225182"/>
            <a:ext cx="5900124" cy="480665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Результаты"/>
          <p:cNvSpPr txBox="1"/>
          <p:nvPr>
            <p:ph type="title"/>
          </p:nvPr>
        </p:nvSpPr>
        <p:spPr>
          <a:xfrm>
            <a:off x="1206500" y="948957"/>
            <a:ext cx="21971000" cy="1433164"/>
          </a:xfrm>
          <a:prstGeom prst="rect">
            <a:avLst/>
          </a:prstGeom>
        </p:spPr>
        <p:txBody>
          <a:bodyPr/>
          <a:lstStyle/>
          <a:p>
            <a:pPr/>
            <a:r>
              <a:t>Результаты</a:t>
            </a:r>
          </a:p>
        </p:txBody>
      </p:sp>
      <p:sp>
        <p:nvSpPr>
          <p:cNvPr id="273" name="18 веток на GitHub…"/>
          <p:cNvSpPr txBox="1"/>
          <p:nvPr>
            <p:ph type="body" idx="1"/>
          </p:nvPr>
        </p:nvSpPr>
        <p:spPr>
          <a:xfrm>
            <a:off x="1206500" y="3378642"/>
            <a:ext cx="21971000" cy="9125874"/>
          </a:xfrm>
          <a:prstGeom prst="rect">
            <a:avLst/>
          </a:prstGeom>
        </p:spPr>
        <p:txBody>
          <a:bodyPr/>
          <a:lstStyle/>
          <a:p>
            <a:pPr marL="603504" indent="-603504" defTabSz="2413955">
              <a:spcBef>
                <a:spcPts val="4400"/>
              </a:spcBef>
              <a:defRPr sz="4752"/>
            </a:pPr>
            <a:r>
              <a:t>18 веток на GitHub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Сделан основной функционал</a:t>
            </a: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Сделаны 3 дополнительные задачи +:</a:t>
            </a:r>
          </a:p>
          <a:p>
            <a:pPr lvl="2" marL="1810511" indent="-603504" defTabSz="2413955">
              <a:spcBef>
                <a:spcPts val="4400"/>
              </a:spcBef>
              <a:defRPr sz="3168"/>
            </a:pPr>
            <a:r>
              <a:t>Доп 1. Сортировка по любому полю рядом доп настроек</a:t>
            </a:r>
          </a:p>
          <a:p>
            <a:pPr lvl="2" marL="1810511" indent="-603504" defTabSz="2413955">
              <a:spcBef>
                <a:spcPts val="4400"/>
              </a:spcBef>
              <a:defRPr sz="3168"/>
            </a:pPr>
            <a:r>
              <a:t>Доп 3. Своя коллекция по всему проекту, заполняется из файла через стрим.</a:t>
            </a:r>
          </a:p>
          <a:p>
            <a:pPr lvl="2" marL="1810511" indent="-603504" defTabSz="2413955">
              <a:spcBef>
                <a:spcPts val="4400"/>
              </a:spcBef>
              <a:defRPr sz="3168"/>
            </a:pPr>
            <a:r>
              <a:t>Доп 4. Многопоточный поиск одинаковых паролей (и не только подсчёт, но вывод озорников)</a:t>
            </a:r>
          </a:p>
          <a:p>
            <a:pPr lvl="2" marL="1810511" indent="-603504" defTabSz="2413955">
              <a:spcBef>
                <a:spcPts val="4400"/>
              </a:spcBef>
              <a:defRPr sz="3168"/>
            </a:pPr>
          </a:p>
          <a:p>
            <a:pPr marL="603504" indent="-603504" defTabSz="2413955">
              <a:spcBef>
                <a:spcPts val="4400"/>
              </a:spcBef>
              <a:defRPr sz="4752"/>
            </a:pPr>
            <a:r>
              <a:t>Каждый боец сделал не менее 3 задач и внёс значительный вклад в общее дело</a:t>
            </a:r>
          </a:p>
        </p:txBody>
      </p:sp>
      <p:pic>
        <p:nvPicPr>
          <p:cNvPr id="274" name="pngegg (1).png" descr="pngegg (1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898355" y="-3068623"/>
            <a:ext cx="5232548" cy="91258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Время демонстрации"/>
          <p:cNvSpPr txBox="1"/>
          <p:nvPr>
            <p:ph type="title"/>
          </p:nvPr>
        </p:nvSpPr>
        <p:spPr>
          <a:xfrm>
            <a:off x="1206500" y="5918389"/>
            <a:ext cx="21971000" cy="1433163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Время демонстрации</a:t>
            </a:r>
          </a:p>
        </p:txBody>
      </p:sp>
      <p:sp>
        <p:nvSpPr>
          <p:cNvPr id="277" name="Slide Subtitle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Быстрый старт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Быстрый старт</a:t>
            </a:r>
          </a:p>
        </p:txBody>
      </p:sp>
      <p:sp>
        <p:nvSpPr>
          <p:cNvPr id="177" name="Первый и единственный созвон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5200"/>
            </a:pPr>
            <a:r>
              <a:t>Первый и единственный созвон:</a:t>
            </a:r>
          </a:p>
          <a:p>
            <a:pPr/>
            <a:r>
              <a:t>Михаил  - Employee + Builder + Main menu</a:t>
            </a:r>
          </a:p>
          <a:p>
            <a:pPr/>
            <a:r>
              <a:t>Артур - Random generator</a:t>
            </a:r>
          </a:p>
          <a:p>
            <a:pPr/>
            <a:r>
              <a:t>Сергей - Manual input</a:t>
            </a:r>
          </a:p>
          <a:p>
            <a:pPr/>
            <a:r>
              <a:t>Тимур - Load from file</a:t>
            </a:r>
          </a:p>
        </p:txBody>
      </p:sp>
      <p:pic>
        <p:nvPicPr>
          <p:cNvPr id="178" name="pngegg.png" descr="pngegg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16758742" y="7417317"/>
            <a:ext cx="7711920" cy="6282667"/>
          </a:xfrm>
          <a:prstGeom prst="rect">
            <a:avLst/>
          </a:prstGeom>
          <a:ln w="12700">
            <a:miter lim="400000"/>
          </a:ln>
          <a:effectLst>
            <a:reflection blurRad="0" stA="10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kanban.png" descr="kanba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3956" y="0"/>
            <a:ext cx="20250589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Канбан доска…"/>
          <p:cNvSpPr txBox="1"/>
          <p:nvPr>
            <p:ph type="title"/>
          </p:nvPr>
        </p:nvSpPr>
        <p:spPr>
          <a:xfrm rot="16200000">
            <a:off x="-4683641" y="5370661"/>
            <a:ext cx="13604159" cy="2974677"/>
          </a:xfrm>
          <a:prstGeom prst="rect">
            <a:avLst/>
          </a:prstGeom>
        </p:spPr>
        <p:txBody>
          <a:bodyPr/>
          <a:lstStyle/>
          <a:p>
            <a:pPr algn="ctr"/>
            <a:r>
              <a:t>Канбан доска</a:t>
            </a:r>
          </a:p>
          <a:p>
            <a:pPr algn="ctr"/>
            <a:r>
              <a:t> </a:t>
            </a:r>
            <a:r>
              <a:rPr u="sng">
                <a:hlinkClick r:id="rId3" invalidUrl="" action="" tgtFrame="" tooltip="" history="1" highlightClick="0" endSnd="0"/>
              </a:rPr>
              <a:t>yougile.com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Процесс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Процессы</a:t>
            </a:r>
          </a:p>
        </p:txBody>
      </p:sp>
      <p:sp>
        <p:nvSpPr>
          <p:cNvPr id="184" name="AGILE, Kanban, Git flow и прочие страшные выражения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AGILE, Kanban, Git flow и прочие страшные выражения</a:t>
            </a:r>
          </a:p>
        </p:txBody>
      </p:sp>
      <p:sp>
        <p:nvSpPr>
          <p:cNvPr id="185" name="Берём задачу из бэклога в работу, делаем для неё ветку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Берём задачу из бэклога в работу, делаем для неё ветку.</a:t>
            </a:r>
          </a:p>
          <a:p>
            <a:pPr/>
            <a:r>
              <a:t>Пишем красивый классный рабочий код :)</a:t>
            </a:r>
          </a:p>
          <a:p>
            <a:pPr/>
            <a:r>
              <a:t>Проверяем работу задачи; проходимся линтером и реформатируем; проверяем, что всё запушили</a:t>
            </a:r>
          </a:p>
          <a:p>
            <a:pPr/>
            <a:r>
              <a:t>Создаём Pull Request</a:t>
            </a:r>
          </a:p>
          <a:p>
            <a:pPr/>
            <a:r>
              <a:t>Ревью ⇆ доделки, если нужно делаем rebase на актуальный main</a:t>
            </a:r>
          </a:p>
          <a:p>
            <a:pPr/>
            <a:r>
              <a:t>Задача готова, вливается в main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asted-movie.png" descr="pasted-movi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7132" y="-83109"/>
            <a:ext cx="24718264" cy="147192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Модельный класс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Модельный класс</a:t>
            </a:r>
          </a:p>
        </p:txBody>
      </p:sp>
      <p:sp>
        <p:nvSpPr>
          <p:cNvPr id="190" name="public final class Employee {…"/>
          <p:cNvSpPr txBox="1"/>
          <p:nvPr>
            <p:ph type="body" idx="1"/>
          </p:nvPr>
        </p:nvSpPr>
        <p:spPr>
          <a:xfrm>
            <a:off x="1206500" y="4116520"/>
            <a:ext cx="21971000" cy="8256012"/>
          </a:xfrm>
          <a:prstGeom prst="rect">
            <a:avLst/>
          </a:prstGeom>
          <a:solidFill>
            <a:srgbClr val="1E1E22"/>
          </a:solidFill>
        </p:spPr>
        <p:txBody>
          <a:bodyPr/>
          <a:lstStyle/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marL="0" indent="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public final class </a:t>
            </a:r>
            <a:r>
              <a:rPr>
                <a:solidFill>
                  <a:srgbClr val="BCBEC4"/>
                </a:solidFill>
              </a:rPr>
              <a:t>Employee {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    </a:t>
            </a:r>
            <a:r>
              <a:t>private final int </a:t>
            </a:r>
            <a:r>
              <a:rPr>
                <a:solidFill>
                  <a:srgbClr val="C77DBB"/>
                </a:solidFill>
              </a:rPr>
              <a:t>order</a:t>
            </a:r>
            <a:r>
              <a:rPr>
                <a:solidFill>
                  <a:srgbClr val="BCBEC4"/>
                </a:solidFill>
              </a:rPr>
              <a:t>; // порядковый номер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    </a:t>
            </a:r>
            <a:r>
              <a:t>private final long </a:t>
            </a:r>
            <a:r>
              <a:rPr>
                <a:solidFill>
                  <a:srgbClr val="C77DBB"/>
                </a:solidFill>
              </a:rPr>
              <a:t>id</a:t>
            </a:r>
            <a:r>
              <a:rPr>
                <a:solidFill>
                  <a:srgbClr val="BCBEC4"/>
                </a:solidFill>
              </a:rPr>
              <a:t>; // уникальный идентификатор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BCBEC4"/>
                </a:solidFill>
              </a:rPr>
              <a:t>String </a:t>
            </a:r>
            <a:r>
              <a:rPr>
                <a:solidFill>
                  <a:srgbClr val="C77DBB"/>
                </a:solidFill>
              </a:rPr>
              <a:t>name</a:t>
            </a:r>
            <a:r>
              <a:rPr>
                <a:solidFill>
                  <a:srgbClr val="BCBEC4"/>
                </a:solidFill>
              </a:rPr>
              <a:t>;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BCBEC4"/>
                </a:solidFill>
              </a:rPr>
              <a:t>String </a:t>
            </a:r>
            <a:r>
              <a:rPr>
                <a:solidFill>
                  <a:srgbClr val="C77DBB"/>
                </a:solidFill>
              </a:rPr>
              <a:t>email</a:t>
            </a:r>
            <a:r>
              <a:rPr>
                <a:solidFill>
                  <a:srgbClr val="BCBEC4"/>
                </a:solidFill>
              </a:rPr>
              <a:t>;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    </a:t>
            </a:r>
            <a:r>
              <a:t>private final </a:t>
            </a:r>
            <a:r>
              <a:rPr>
                <a:solidFill>
                  <a:srgbClr val="BCBEC4"/>
                </a:solidFill>
              </a:rPr>
              <a:t>String </a:t>
            </a:r>
            <a:r>
              <a:rPr>
                <a:solidFill>
                  <a:srgbClr val="C77DBB"/>
                </a:solidFill>
              </a:rPr>
              <a:t>password</a:t>
            </a:r>
            <a:r>
              <a:rPr>
                <a:solidFill>
                  <a:srgbClr val="BCBEC4"/>
                </a:solidFill>
              </a:rPr>
              <a:t>;</a:t>
            </a:r>
            <a:endParaRPr>
              <a:solidFill>
                <a:srgbClr val="BCBEC4"/>
              </a:solidFill>
            </a:endParaRPr>
          </a:p>
          <a:p>
            <a:pPr lvl="1" marL="0" indent="457200" defTabSz="457200">
              <a:lnSpc>
                <a:spcPct val="100000"/>
              </a:lnSpc>
              <a:spcBef>
                <a:spcPts val="0"/>
              </a:spcBef>
              <a:buSzTx/>
              <a:buNone/>
              <a:defRPr sz="5000">
                <a:solidFill>
                  <a:srgbClr val="CF8E6D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rPr>
                <a:solidFill>
                  <a:srgbClr val="BCBEC4"/>
                </a:solidFill>
              </a:rPr>
              <a:t>}</a:t>
            </a:r>
          </a:p>
        </p:txBody>
      </p:sp>
      <p:sp>
        <p:nvSpPr>
          <p:cNvPr id="191" name="Сотрудник Dream-Team Inc."/>
          <p:cNvSpPr txBox="1"/>
          <p:nvPr/>
        </p:nvSpPr>
        <p:spPr>
          <a:xfrm>
            <a:off x="1206500" y="2245962"/>
            <a:ext cx="21971000" cy="934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defTabSz="825500">
              <a:lnSpc>
                <a:spcPct val="100000"/>
              </a:lnSpc>
              <a:spcBef>
                <a:spcPts val="0"/>
              </a:spcBef>
              <a:defRPr b="1" sz="5500"/>
            </a:pPr>
            <a:r>
              <a:t>Сотрудник </a:t>
            </a:r>
            <a:r>
              <a:rPr>
                <a:solidFill>
                  <a:schemeClr val="accent2">
                    <a:hueOff val="-206910"/>
                    <a:satOff val="-12829"/>
                    <a:lumOff val="16238"/>
                  </a:schemeClr>
                </a:solidFill>
              </a:rPr>
              <a:t>Dream-Team Inc.</a:t>
            </a:r>
          </a:p>
        </p:txBody>
      </p:sp>
      <p:pic>
        <p:nvPicPr>
          <p:cNvPr id="192" name="pngegg (2).png" descr="pngegg (2)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675412" y="-197976"/>
            <a:ext cx="3905909" cy="55233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Rectangle"/>
          <p:cNvSpPr/>
          <p:nvPr/>
        </p:nvSpPr>
        <p:spPr>
          <a:xfrm>
            <a:off x="-427448" y="-839323"/>
            <a:ext cx="25238896" cy="5135242"/>
          </a:xfrm>
          <a:prstGeom prst="rect">
            <a:avLst/>
          </a:prstGeom>
          <a:solidFill>
            <a:schemeClr val="accent5">
              <a:satOff val="7111"/>
              <a:lumOff val="-23755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5" name="Rectangle"/>
          <p:cNvSpPr/>
          <p:nvPr/>
        </p:nvSpPr>
        <p:spPr>
          <a:xfrm>
            <a:off x="-427448" y="4286561"/>
            <a:ext cx="25238896" cy="5135243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6" name="Business"/>
          <p:cNvSpPr txBox="1"/>
          <p:nvPr/>
        </p:nvSpPr>
        <p:spPr>
          <a:xfrm>
            <a:off x="3560396" y="5385330"/>
            <a:ext cx="22674541" cy="295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189" sz="189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197" name="Presentation"/>
          <p:cNvSpPr txBox="1"/>
          <p:nvPr/>
        </p:nvSpPr>
        <p:spPr>
          <a:xfrm>
            <a:off x="5848993" y="661926"/>
            <a:ext cx="18097349" cy="2952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189" sz="189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Presentation</a:t>
            </a:r>
          </a:p>
        </p:txBody>
      </p:sp>
      <p:sp>
        <p:nvSpPr>
          <p:cNvPr id="198" name="Data"/>
          <p:cNvSpPr txBox="1"/>
          <p:nvPr/>
        </p:nvSpPr>
        <p:spPr>
          <a:xfrm>
            <a:off x="11712736" y="10101098"/>
            <a:ext cx="6110250" cy="2952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189" sz="189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199" name="Double Arrow"/>
          <p:cNvSpPr/>
          <p:nvPr/>
        </p:nvSpPr>
        <p:spPr>
          <a:xfrm rot="16200000">
            <a:off x="11015058" y="3663322"/>
            <a:ext cx="1397001" cy="1270001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rgbClr val="A9A9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0" name="Double Arrow"/>
          <p:cNvSpPr/>
          <p:nvPr/>
        </p:nvSpPr>
        <p:spPr>
          <a:xfrm rot="16200000">
            <a:off x="11015058" y="8782677"/>
            <a:ext cx="1397001" cy="1270001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rgbClr val="A9A9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1" name="Double Arrow"/>
          <p:cNvSpPr/>
          <p:nvPr/>
        </p:nvSpPr>
        <p:spPr>
          <a:xfrm rot="16200000">
            <a:off x="17625761" y="3663322"/>
            <a:ext cx="1397001" cy="1270001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rgbClr val="A9A9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2" name="Double Arrow"/>
          <p:cNvSpPr/>
          <p:nvPr/>
        </p:nvSpPr>
        <p:spPr>
          <a:xfrm rot="16200000">
            <a:off x="17625761" y="8782677"/>
            <a:ext cx="1397001" cy="1270001"/>
          </a:xfrm>
          <a:prstGeom prst="leftRightArrow">
            <a:avLst>
              <a:gd name="adj1" fmla="val 32000"/>
              <a:gd name="adj2" fmla="val 44000"/>
            </a:avLst>
          </a:prstGeom>
          <a:solidFill>
            <a:srgbClr val="A9A9A9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03" name="structure.png" descr="stru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0822" y="-15777"/>
            <a:ext cx="5432031" cy="137475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Rectangle"/>
          <p:cNvSpPr/>
          <p:nvPr/>
        </p:nvSpPr>
        <p:spPr>
          <a:xfrm>
            <a:off x="-427448" y="-839323"/>
            <a:ext cx="25238896" cy="5135242"/>
          </a:xfrm>
          <a:prstGeom prst="rect">
            <a:avLst/>
          </a:prstGeom>
          <a:solidFill>
            <a:schemeClr val="accent5">
              <a:satOff val="7111"/>
              <a:lumOff val="-23755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6" name="Rectangle"/>
          <p:cNvSpPr/>
          <p:nvPr/>
        </p:nvSpPr>
        <p:spPr>
          <a:xfrm>
            <a:off x="-427448" y="4286561"/>
            <a:ext cx="25238896" cy="5135243"/>
          </a:xfrm>
          <a:prstGeom prst="rect">
            <a:avLst/>
          </a:prstGeom>
          <a:solidFill>
            <a:schemeClr val="accent1">
              <a:hueOff val="381599"/>
              <a:lumOff val="-17182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07" name="Business"/>
          <p:cNvSpPr txBox="1"/>
          <p:nvPr/>
        </p:nvSpPr>
        <p:spPr>
          <a:xfrm>
            <a:off x="854729" y="5263625"/>
            <a:ext cx="22674541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208" name="Presentation"/>
          <p:cNvSpPr txBox="1"/>
          <p:nvPr/>
        </p:nvSpPr>
        <p:spPr>
          <a:xfrm>
            <a:off x="2429713" y="540222"/>
            <a:ext cx="19524574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Presentation</a:t>
            </a:r>
          </a:p>
        </p:txBody>
      </p:sp>
      <p:sp>
        <p:nvSpPr>
          <p:cNvPr id="209" name="Data"/>
          <p:cNvSpPr txBox="1"/>
          <p:nvPr/>
        </p:nvSpPr>
        <p:spPr>
          <a:xfrm>
            <a:off x="8769134" y="9979394"/>
            <a:ext cx="6586120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210" name="DataPerformMenu"/>
          <p:cNvSpPr txBox="1"/>
          <p:nvPr/>
        </p:nvSpPr>
        <p:spPr>
          <a:xfrm>
            <a:off x="9294448" y="1730381"/>
            <a:ext cx="510509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DataPerformMenu</a:t>
            </a:r>
          </a:p>
        </p:txBody>
      </p:sp>
      <p:sp>
        <p:nvSpPr>
          <p:cNvPr id="211" name="Employee"/>
          <p:cNvSpPr txBox="1"/>
          <p:nvPr/>
        </p:nvSpPr>
        <p:spPr>
          <a:xfrm>
            <a:off x="1392644" y="11169552"/>
            <a:ext cx="281300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</a:t>
            </a:r>
          </a:p>
        </p:txBody>
      </p:sp>
      <p:sp>
        <p:nvSpPr>
          <p:cNvPr id="212" name="Builder"/>
          <p:cNvSpPr txBox="1"/>
          <p:nvPr/>
        </p:nvSpPr>
        <p:spPr>
          <a:xfrm>
            <a:off x="2443531" y="12104952"/>
            <a:ext cx="264292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609600" indent="-609600">
              <a:buSzPct val="123000"/>
              <a:buChar char="*"/>
            </a:lvl1pPr>
          </a:lstStyle>
          <a:p>
            <a:pPr/>
            <a:r>
              <a:t>Builder</a:t>
            </a:r>
          </a:p>
        </p:txBody>
      </p:sp>
      <p:sp>
        <p:nvSpPr>
          <p:cNvPr id="213" name="EmployeeFileReader"/>
          <p:cNvSpPr txBox="1"/>
          <p:nvPr/>
        </p:nvSpPr>
        <p:spPr>
          <a:xfrm>
            <a:off x="18314578" y="11177187"/>
            <a:ext cx="572505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EmployeeFileReader</a:t>
            </a:r>
          </a:p>
        </p:txBody>
      </p:sp>
      <p:sp>
        <p:nvSpPr>
          <p:cNvPr id="214" name="RandomDataEmployeesProvider"/>
          <p:cNvSpPr txBox="1"/>
          <p:nvPr/>
        </p:nvSpPr>
        <p:spPr>
          <a:xfrm>
            <a:off x="7573251" y="9979393"/>
            <a:ext cx="8977885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RandomDataEmployeesProvider</a:t>
            </a:r>
          </a:p>
        </p:txBody>
      </p:sp>
      <p:sp>
        <p:nvSpPr>
          <p:cNvPr id="215" name="RandomDataResourceLoader"/>
          <p:cNvSpPr txBox="1"/>
          <p:nvPr/>
        </p:nvSpPr>
        <p:spPr>
          <a:xfrm>
            <a:off x="7962786" y="11996728"/>
            <a:ext cx="819881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RandomDataResourceLoader</a:t>
            </a:r>
          </a:p>
        </p:txBody>
      </p:sp>
      <p:sp>
        <p:nvSpPr>
          <p:cNvPr id="216" name="FileDataPerformStrategy"/>
          <p:cNvSpPr txBox="1"/>
          <p:nvPr/>
        </p:nvSpPr>
        <p:spPr>
          <a:xfrm>
            <a:off x="17336214" y="5268235"/>
            <a:ext cx="680831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FileDataPerformStrategy</a:t>
            </a:r>
          </a:p>
        </p:txBody>
      </p:sp>
      <p:sp>
        <p:nvSpPr>
          <p:cNvPr id="217" name="Line"/>
          <p:cNvSpPr/>
          <p:nvPr/>
        </p:nvSpPr>
        <p:spPr>
          <a:xfrm>
            <a:off x="14732406" y="2766768"/>
            <a:ext cx="3944664" cy="2280931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8" name="Line"/>
          <p:cNvSpPr/>
          <p:nvPr/>
        </p:nvSpPr>
        <p:spPr>
          <a:xfrm>
            <a:off x="20333964" y="6302425"/>
            <a:ext cx="812818" cy="4649004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9" name="ManualDataPerformStrategy"/>
          <p:cNvSpPr txBox="1"/>
          <p:nvPr/>
        </p:nvSpPr>
        <p:spPr>
          <a:xfrm>
            <a:off x="259667" y="5268235"/>
            <a:ext cx="785926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ManualDataPerformStrategy</a:t>
            </a:r>
          </a:p>
        </p:txBody>
      </p:sp>
      <p:sp>
        <p:nvSpPr>
          <p:cNvPr id="220" name="Line"/>
          <p:cNvSpPr/>
          <p:nvPr/>
        </p:nvSpPr>
        <p:spPr>
          <a:xfrm flipV="1">
            <a:off x="5242138" y="2649976"/>
            <a:ext cx="3880613" cy="2514516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1" name="Line"/>
          <p:cNvSpPr/>
          <p:nvPr/>
        </p:nvSpPr>
        <p:spPr>
          <a:xfrm flipH="1">
            <a:off x="3262981" y="6211270"/>
            <a:ext cx="1" cy="483131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2" name="RandomDataPerformStrategy"/>
          <p:cNvSpPr txBox="1"/>
          <p:nvPr/>
        </p:nvSpPr>
        <p:spPr>
          <a:xfrm>
            <a:off x="8262366" y="6863554"/>
            <a:ext cx="817565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RandomDataPerformStrategy</a:t>
            </a:r>
          </a:p>
        </p:txBody>
      </p:sp>
      <p:sp>
        <p:nvSpPr>
          <p:cNvPr id="223" name="Line"/>
          <p:cNvSpPr/>
          <p:nvPr/>
        </p:nvSpPr>
        <p:spPr>
          <a:xfrm>
            <a:off x="12062193" y="2949884"/>
            <a:ext cx="1" cy="3806076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4" name="Line"/>
          <p:cNvSpPr/>
          <p:nvPr/>
        </p:nvSpPr>
        <p:spPr>
          <a:xfrm>
            <a:off x="12062194" y="7775729"/>
            <a:ext cx="1" cy="2099922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5" name="Line"/>
          <p:cNvSpPr/>
          <p:nvPr/>
        </p:nvSpPr>
        <p:spPr>
          <a:xfrm>
            <a:off x="12062193" y="10895420"/>
            <a:ext cx="1" cy="993713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6" name="EmployeeNumberPrompt"/>
          <p:cNvSpPr txBox="1"/>
          <p:nvPr/>
        </p:nvSpPr>
        <p:spPr>
          <a:xfrm>
            <a:off x="16752501" y="1722746"/>
            <a:ext cx="7014363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EmployeeNumberPrompt</a:t>
            </a:r>
          </a:p>
        </p:txBody>
      </p:sp>
      <p:sp>
        <p:nvSpPr>
          <p:cNvPr id="227" name="Line"/>
          <p:cNvSpPr/>
          <p:nvPr/>
        </p:nvSpPr>
        <p:spPr>
          <a:xfrm>
            <a:off x="21177107" y="2530081"/>
            <a:ext cx="1" cy="2517618"/>
          </a:xfrm>
          <a:prstGeom prst="line">
            <a:avLst/>
          </a:prstGeom>
          <a:ln w="50800">
            <a:solidFill>
              <a:srgbClr val="FFFFFF">
                <a:alpha val="42787"/>
              </a:srgb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8" name="EmployeeNumberPrompt"/>
          <p:cNvSpPr txBox="1"/>
          <p:nvPr/>
        </p:nvSpPr>
        <p:spPr>
          <a:xfrm>
            <a:off x="84567" y="1054209"/>
            <a:ext cx="7014364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EmployeeNumberPrompt</a:t>
            </a:r>
          </a:p>
        </p:txBody>
      </p:sp>
      <p:sp>
        <p:nvSpPr>
          <p:cNvPr id="229" name="Line"/>
          <p:cNvSpPr/>
          <p:nvPr/>
        </p:nvSpPr>
        <p:spPr>
          <a:xfrm flipH="1">
            <a:off x="2799144" y="1845046"/>
            <a:ext cx="1" cy="3319446"/>
          </a:xfrm>
          <a:prstGeom prst="line">
            <a:avLst/>
          </a:prstGeom>
          <a:ln w="50800">
            <a:solidFill>
              <a:srgbClr val="FFFFFF">
                <a:alpha val="42787"/>
              </a:srgb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0" name="Rectangle"/>
          <p:cNvSpPr/>
          <p:nvPr/>
        </p:nvSpPr>
        <p:spPr>
          <a:xfrm>
            <a:off x="118922" y="5178643"/>
            <a:ext cx="8140758" cy="8216836"/>
          </a:xfrm>
          <a:prstGeom prst="rect">
            <a:avLst/>
          </a:prstGeom>
          <a:solidFill>
            <a:schemeClr val="accent3">
              <a:alpha val="18863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"/>
          <p:cNvSpPr/>
          <p:nvPr/>
        </p:nvSpPr>
        <p:spPr>
          <a:xfrm>
            <a:off x="-427448" y="-839323"/>
            <a:ext cx="25238896" cy="5135242"/>
          </a:xfrm>
          <a:prstGeom prst="rect">
            <a:avLst/>
          </a:prstGeom>
          <a:solidFill>
            <a:schemeClr val="accent5">
              <a:satOff val="7111"/>
              <a:lumOff val="-23755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3" name="Rectangle"/>
          <p:cNvSpPr/>
          <p:nvPr/>
        </p:nvSpPr>
        <p:spPr>
          <a:xfrm>
            <a:off x="-427448" y="4286561"/>
            <a:ext cx="25238896" cy="5135243"/>
          </a:xfrm>
          <a:prstGeom prst="rect">
            <a:avLst/>
          </a:prstGeom>
          <a:solidFill>
            <a:schemeClr val="accent1">
              <a:hueOff val="381599"/>
              <a:lumOff val="-17182"/>
              <a:alpha val="32299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4" name="Business"/>
          <p:cNvSpPr txBox="1"/>
          <p:nvPr/>
        </p:nvSpPr>
        <p:spPr>
          <a:xfrm>
            <a:off x="854729" y="5263625"/>
            <a:ext cx="22674541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Business</a:t>
            </a:r>
          </a:p>
        </p:txBody>
      </p:sp>
      <p:sp>
        <p:nvSpPr>
          <p:cNvPr id="235" name="Presentation"/>
          <p:cNvSpPr txBox="1"/>
          <p:nvPr/>
        </p:nvSpPr>
        <p:spPr>
          <a:xfrm>
            <a:off x="2429713" y="540222"/>
            <a:ext cx="19524574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Presentation</a:t>
            </a:r>
          </a:p>
        </p:txBody>
      </p:sp>
      <p:sp>
        <p:nvSpPr>
          <p:cNvPr id="236" name="Data"/>
          <p:cNvSpPr txBox="1"/>
          <p:nvPr/>
        </p:nvSpPr>
        <p:spPr>
          <a:xfrm>
            <a:off x="8769134" y="9979394"/>
            <a:ext cx="6586120" cy="31887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b="1" cap="all" spc="-204" sz="20400">
                <a:solidFill>
                  <a:srgbClr val="FFFFFF">
                    <a:alpha val="24931"/>
                  </a:srgbClr>
                </a:solidFill>
              </a:defRPr>
            </a:lvl1pPr>
          </a:lstStyle>
          <a:p>
            <a:pPr/>
            <a:r>
              <a:t>Data</a:t>
            </a:r>
          </a:p>
        </p:txBody>
      </p:sp>
      <p:sp>
        <p:nvSpPr>
          <p:cNvPr id="237" name="DataActionsMenu"/>
          <p:cNvSpPr txBox="1"/>
          <p:nvPr/>
        </p:nvSpPr>
        <p:spPr>
          <a:xfrm>
            <a:off x="9294448" y="1730381"/>
            <a:ext cx="4969765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DataActionsMenu</a:t>
            </a:r>
          </a:p>
        </p:txBody>
      </p:sp>
      <p:sp>
        <p:nvSpPr>
          <p:cNvPr id="238" name="EmployeeQuickSorter"/>
          <p:cNvSpPr txBox="1"/>
          <p:nvPr/>
        </p:nvSpPr>
        <p:spPr>
          <a:xfrm>
            <a:off x="349583" y="11177187"/>
            <a:ext cx="6064606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EmployeeQuickSorter</a:t>
            </a:r>
          </a:p>
        </p:txBody>
      </p:sp>
      <p:sp>
        <p:nvSpPr>
          <p:cNvPr id="239" name="CustomLinkedList"/>
          <p:cNvSpPr txBox="1"/>
          <p:nvPr/>
        </p:nvSpPr>
        <p:spPr>
          <a:xfrm>
            <a:off x="18314578" y="11177187"/>
            <a:ext cx="5049622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CustomLinkedList</a:t>
            </a:r>
          </a:p>
        </p:txBody>
      </p:sp>
      <p:sp>
        <p:nvSpPr>
          <p:cNvPr id="240" name="Line"/>
          <p:cNvSpPr/>
          <p:nvPr/>
        </p:nvSpPr>
        <p:spPr>
          <a:xfrm>
            <a:off x="14732406" y="2766768"/>
            <a:ext cx="2809198" cy="239772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1" name="EmployeeSortStrategy"/>
          <p:cNvSpPr txBox="1"/>
          <p:nvPr/>
        </p:nvSpPr>
        <p:spPr>
          <a:xfrm>
            <a:off x="4060225" y="6903744"/>
            <a:ext cx="6244439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EmployeeSortStrategy</a:t>
            </a:r>
          </a:p>
        </p:txBody>
      </p:sp>
      <p:sp>
        <p:nvSpPr>
          <p:cNvPr id="242" name="Line"/>
          <p:cNvSpPr/>
          <p:nvPr/>
        </p:nvSpPr>
        <p:spPr>
          <a:xfrm flipV="1">
            <a:off x="5242138" y="2649976"/>
            <a:ext cx="3880613" cy="2514516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3" name="Line"/>
          <p:cNvSpPr/>
          <p:nvPr/>
        </p:nvSpPr>
        <p:spPr>
          <a:xfrm flipH="1">
            <a:off x="3262981" y="6309509"/>
            <a:ext cx="1" cy="4733075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4" name="FindDuplicatePasswordsStrategy"/>
          <p:cNvSpPr txBox="1"/>
          <p:nvPr/>
        </p:nvSpPr>
        <p:spPr>
          <a:xfrm>
            <a:off x="8003691" y="8437972"/>
            <a:ext cx="9168080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FindDuplicatePasswordsStrategy</a:t>
            </a:r>
          </a:p>
        </p:txBody>
      </p:sp>
      <p:sp>
        <p:nvSpPr>
          <p:cNvPr id="245" name="Line"/>
          <p:cNvSpPr/>
          <p:nvPr/>
        </p:nvSpPr>
        <p:spPr>
          <a:xfrm flipH="1">
            <a:off x="12062193" y="2949884"/>
            <a:ext cx="1" cy="544513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6" name="EmployeeSortXStrategy"/>
          <p:cNvSpPr txBox="1"/>
          <p:nvPr/>
        </p:nvSpPr>
        <p:spPr>
          <a:xfrm>
            <a:off x="226671" y="5366473"/>
            <a:ext cx="6616904" cy="8084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EmployeeSortXStrategy</a:t>
            </a:r>
          </a:p>
        </p:txBody>
      </p:sp>
      <p:sp>
        <p:nvSpPr>
          <p:cNvPr id="247" name="ExitStrategy"/>
          <p:cNvSpPr txBox="1"/>
          <p:nvPr/>
        </p:nvSpPr>
        <p:spPr>
          <a:xfrm>
            <a:off x="17732165" y="6590200"/>
            <a:ext cx="3421381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ExitStrategy</a:t>
            </a:r>
          </a:p>
        </p:txBody>
      </p:sp>
      <p:sp>
        <p:nvSpPr>
          <p:cNvPr id="248" name="EmployeePrintStrategy"/>
          <p:cNvSpPr txBox="1"/>
          <p:nvPr/>
        </p:nvSpPr>
        <p:spPr>
          <a:xfrm>
            <a:off x="17654990" y="5268235"/>
            <a:ext cx="6368797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EmployeePrintStrategy</a:t>
            </a:r>
          </a:p>
        </p:txBody>
      </p:sp>
      <p:sp>
        <p:nvSpPr>
          <p:cNvPr id="249" name="Line"/>
          <p:cNvSpPr/>
          <p:nvPr/>
        </p:nvSpPr>
        <p:spPr>
          <a:xfrm>
            <a:off x="13869026" y="2866695"/>
            <a:ext cx="3681198" cy="4101524"/>
          </a:xfrm>
          <a:prstGeom prst="line">
            <a:avLst/>
          </a:prstGeom>
          <a:ln w="508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0" name="Rounded Rectangle"/>
          <p:cNvSpPr/>
          <p:nvPr/>
        </p:nvSpPr>
        <p:spPr>
          <a:xfrm>
            <a:off x="17380925" y="10285259"/>
            <a:ext cx="6535320" cy="2702925"/>
          </a:xfrm>
          <a:prstGeom prst="roundRect">
            <a:avLst>
              <a:gd name="adj" fmla="val 8393"/>
            </a:avLst>
          </a:prstGeom>
          <a:ln w="50800">
            <a:solidFill>
              <a:srgbClr val="FFFFFF">
                <a:alpha val="48442"/>
              </a:srgbClr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1" name="Line"/>
          <p:cNvSpPr/>
          <p:nvPr/>
        </p:nvSpPr>
        <p:spPr>
          <a:xfrm flipH="1">
            <a:off x="5122268" y="7921213"/>
            <a:ext cx="1" cy="3188749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2" name="Line"/>
          <p:cNvSpPr/>
          <p:nvPr/>
        </p:nvSpPr>
        <p:spPr>
          <a:xfrm flipV="1">
            <a:off x="8505733" y="2842967"/>
            <a:ext cx="2245333" cy="3858796"/>
          </a:xfrm>
          <a:prstGeom prst="line">
            <a:avLst/>
          </a:prstGeom>
          <a:ln w="508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3" name="SortingConfigurationPrompt"/>
          <p:cNvSpPr txBox="1"/>
          <p:nvPr/>
        </p:nvSpPr>
        <p:spPr>
          <a:xfrm>
            <a:off x="210173" y="921980"/>
            <a:ext cx="7769048" cy="80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SortingConfigurationPrompt</a:t>
            </a:r>
          </a:p>
        </p:txBody>
      </p:sp>
      <p:sp>
        <p:nvSpPr>
          <p:cNvPr id="254" name="Line"/>
          <p:cNvSpPr/>
          <p:nvPr/>
        </p:nvSpPr>
        <p:spPr>
          <a:xfrm flipH="1">
            <a:off x="2302695" y="1800579"/>
            <a:ext cx="1" cy="3392879"/>
          </a:xfrm>
          <a:prstGeom prst="line">
            <a:avLst/>
          </a:prstGeom>
          <a:ln w="50800">
            <a:solidFill>
              <a:srgbClr val="FFFFFF">
                <a:alpha val="51070"/>
              </a:srgbClr>
            </a:solidFill>
            <a:miter lim="400000"/>
            <a:headEnd type="triangle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